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5" r:id="rId2"/>
    <p:sldId id="267" r:id="rId3"/>
    <p:sldId id="303" r:id="rId4"/>
    <p:sldId id="302" r:id="rId5"/>
    <p:sldId id="306" r:id="rId6"/>
    <p:sldId id="270" r:id="rId7"/>
    <p:sldId id="269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4" r:id="rId19"/>
    <p:sldId id="282" r:id="rId20"/>
    <p:sldId id="286" r:id="rId21"/>
    <p:sldId id="283" r:id="rId22"/>
    <p:sldId id="285" r:id="rId23"/>
    <p:sldId id="301" r:id="rId24"/>
    <p:sldId id="287" r:id="rId25"/>
    <p:sldId id="288" r:id="rId26"/>
    <p:sldId id="289" r:id="rId27"/>
    <p:sldId id="291" r:id="rId28"/>
    <p:sldId id="292" r:id="rId29"/>
    <p:sldId id="293" r:id="rId30"/>
    <p:sldId id="294" r:id="rId31"/>
    <p:sldId id="296" r:id="rId32"/>
    <p:sldId id="297" r:id="rId33"/>
    <p:sldId id="298" r:id="rId34"/>
    <p:sldId id="299" r:id="rId35"/>
    <p:sldId id="300" r:id="rId36"/>
    <p:sldId id="30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390D162-CC63-4D5F-AF65-FE27921142D1}">
          <p14:sldIdLst>
            <p14:sldId id="265"/>
            <p14:sldId id="267"/>
            <p14:sldId id="303"/>
            <p14:sldId id="302"/>
            <p14:sldId id="306"/>
            <p14:sldId id="270"/>
            <p14:sldId id="269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  <p14:sldId id="284"/>
            <p14:sldId id="282"/>
            <p14:sldId id="286"/>
            <p14:sldId id="283"/>
            <p14:sldId id="285"/>
            <p14:sldId id="301"/>
            <p14:sldId id="287"/>
            <p14:sldId id="288"/>
            <p14:sldId id="289"/>
            <p14:sldId id="291"/>
            <p14:sldId id="292"/>
            <p14:sldId id="293"/>
            <p14:sldId id="294"/>
            <p14:sldId id="296"/>
            <p14:sldId id="297"/>
            <p14:sldId id="298"/>
            <p14:sldId id="299"/>
            <p14:sldId id="300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9F07"/>
    <a:srgbClr val="FFFFFF"/>
    <a:srgbClr val="CCFFFF"/>
    <a:srgbClr val="125E9F"/>
    <a:srgbClr val="88A0B8"/>
    <a:srgbClr val="112E50"/>
    <a:srgbClr val="DEDFE6"/>
    <a:srgbClr val="5F0E0B"/>
    <a:srgbClr val="9C9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1" autoAdjust="0"/>
    <p:restoredTop sz="94673" autoAdjust="0"/>
  </p:normalViewPr>
  <p:slideViewPr>
    <p:cSldViewPr>
      <p:cViewPr varScale="1">
        <p:scale>
          <a:sx n="44" d="100"/>
          <a:sy n="44" d="100"/>
        </p:scale>
        <p:origin x="-1296" y="-90"/>
      </p:cViewPr>
      <p:guideLst>
        <p:guide orient="horz" pos="52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2262"/>
    </p:cViewPr>
  </p:sorterViewPr>
  <p:notesViewPr>
    <p:cSldViewPr>
      <p:cViewPr varScale="1">
        <p:scale>
          <a:sx n="97" d="100"/>
          <a:sy n="97" d="100"/>
        </p:scale>
        <p:origin x="-220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D02A-659A-4BD1-8867-123BE9625D58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6BDD0-B58C-4867-AEFE-A74914E55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10A5-AAF5-4646-B3F4-B8B6E5726253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4D05F-0845-432B-BBD0-32E47074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60161"/>
            <a:ext cx="44958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43000"/>
            <a:ext cx="4495800" cy="1728446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1149172"/>
            <a:ext cx="35814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50223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5526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196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3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2667000" y="1676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724400" y="1676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781800" y="1676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781800" y="2819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2819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2667000" y="2819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724400" y="2819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724400" y="3962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09600" y="3962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2667000" y="3962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6781800" y="3962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145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794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19200"/>
            <a:ext cx="4040188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9200"/>
            <a:ext cx="4041775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85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07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09265"/>
            <a:ext cx="6477000" cy="1169551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0"/>
            <a:ext cx="5111751" cy="4648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5843"/>
            <a:ext cx="3008313" cy="46615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793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61510"/>
            <a:ext cx="60198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7488" y="990600"/>
            <a:ext cx="6056312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257800"/>
            <a:ext cx="60198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112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2017"/>
            <a:ext cx="1524000" cy="838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44266"/>
            <a:ext cx="3200400" cy="313733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2971800" y="6544266"/>
            <a:ext cx="3200400" cy="313733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6172200" y="6544266"/>
            <a:ext cx="2971800" cy="313733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9672" y="349786"/>
            <a:ext cx="705678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094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6871" y="6538148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550223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112E50"/>
                </a:solidFill>
                <a:latin typeface="+mn-lt"/>
              </a:rPr>
              <a:t>Malysa Martin</a:t>
            </a:r>
            <a:endParaRPr lang="es-ES" dirty="0">
              <a:solidFill>
                <a:srgbClr val="112E50"/>
              </a:solidFill>
              <a:latin typeface="+mn-lt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971799" y="6545757"/>
            <a:ext cx="31804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aseline="0" dirty="0" err="1" smtClean="0">
                <a:solidFill>
                  <a:schemeClr val="bg1"/>
                </a:solidFill>
                <a:latin typeface="+mn-lt"/>
              </a:rPr>
              <a:t>Mastering</a:t>
            </a:r>
            <a:r>
              <a:rPr lang="es-ES" baseline="0" dirty="0" smtClean="0">
                <a:solidFill>
                  <a:schemeClr val="bg1"/>
                </a:solidFill>
                <a:latin typeface="+mn-lt"/>
              </a:rPr>
              <a:t> ALBA New Web</a:t>
            </a:r>
            <a:endParaRPr lang="es-E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6152271" y="6544267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1"/>
                </a:solidFill>
                <a:latin typeface="+mn-lt"/>
              </a:rPr>
              <a:t>10/06/2014</a:t>
            </a:r>
            <a:endParaRPr lang="es-E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4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+mn-lt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basynchrotron/en/media/events/alba-staff/folder_contents" TargetMode="External"/><Relationship Id="rId2" Type="http://schemas.openxmlformats.org/officeDocument/2006/relationships/hyperlink" Target="http://www.albasynchrotron/en/media/events/alba-public-events/folder_content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albasynchrotron/en/media/events/external-events/folder_content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lbasynchrotron.es/caslogin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69168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TITLE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0" y="0"/>
            <a:ext cx="7804900" cy="642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4000" cy="30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p Arrow 3"/>
          <p:cNvSpPr/>
          <p:nvPr/>
        </p:nvSpPr>
        <p:spPr>
          <a:xfrm rot="5400000">
            <a:off x="7596336" y="2060848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2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17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200" y="3068960"/>
            <a:ext cx="822960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When submitting for publication, a notification is sent to the Webmasters.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86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943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3448"/>
            <a:ext cx="9213197" cy="30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3068960"/>
            <a:ext cx="822960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Webmasters:</a:t>
            </a:r>
          </a:p>
          <a:p>
            <a:r>
              <a:rPr lang="en-US" sz="2400" dirty="0" smtClean="0">
                <a:latin typeface="+mn-lt"/>
              </a:rPr>
              <a:t>Receive a submission notification by email, </a:t>
            </a:r>
          </a:p>
          <a:p>
            <a:r>
              <a:rPr lang="en-US" sz="2400" dirty="0" smtClean="0">
                <a:latin typeface="+mn-lt"/>
              </a:rPr>
              <a:t>Review the content and format</a:t>
            </a:r>
          </a:p>
          <a:p>
            <a:r>
              <a:rPr lang="en-US" sz="2400" dirty="0" smtClean="0">
                <a:latin typeface="+mn-lt"/>
              </a:rPr>
              <a:t>Publish the newly created item so it is externally visible.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01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" y="0"/>
            <a:ext cx="9133656" cy="32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6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Modify </a:t>
            </a:r>
            <a:r>
              <a:rPr lang="en-US" dirty="0"/>
              <a:t>E</a:t>
            </a:r>
            <a:r>
              <a:rPr lang="en-US" dirty="0" smtClean="0"/>
              <a:t>xisting Content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9036496" cy="26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p Arrow 3"/>
          <p:cNvSpPr/>
          <p:nvPr/>
        </p:nvSpPr>
        <p:spPr>
          <a:xfrm rot="18149994">
            <a:off x="7966606" y="3442860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76808" y="4221089"/>
            <a:ext cx="8229600" cy="2270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Authorized editors may </a:t>
            </a:r>
            <a:r>
              <a:rPr lang="en-US" sz="2400" b="1" dirty="0" smtClean="0">
                <a:solidFill>
                  <a:srgbClr val="979F07"/>
                </a:solidFill>
                <a:latin typeface="+mn-lt"/>
              </a:rPr>
              <a:t>CHECK OUT </a:t>
            </a:r>
            <a:r>
              <a:rPr lang="en-US" sz="2400" dirty="0" smtClean="0">
                <a:latin typeface="+mn-lt"/>
              </a:rPr>
              <a:t>an </a:t>
            </a:r>
            <a:r>
              <a:rPr lang="en-US" sz="2400" b="1" dirty="0" smtClean="0">
                <a:latin typeface="+mn-lt"/>
              </a:rPr>
              <a:t>externally visible </a:t>
            </a:r>
            <a:r>
              <a:rPr lang="en-US" sz="2400" dirty="0" smtClean="0">
                <a:latin typeface="+mn-lt"/>
              </a:rPr>
              <a:t>item to create a working copy of the page</a:t>
            </a:r>
          </a:p>
        </p:txBody>
      </p:sp>
    </p:spTree>
    <p:extLst>
      <p:ext uri="{BB962C8B-B14F-4D97-AF65-F5344CB8AC3E}">
        <p14:creationId xmlns:p14="http://schemas.microsoft.com/office/powerpoint/2010/main" val="34814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62895" cy="33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376808" y="3771995"/>
            <a:ext cx="822960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Authorized editors can edit the working copy of page</a:t>
            </a:r>
          </a:p>
        </p:txBody>
      </p:sp>
      <p:sp>
        <p:nvSpPr>
          <p:cNvPr id="5" name="Up Arrow 4"/>
          <p:cNvSpPr/>
          <p:nvPr/>
        </p:nvSpPr>
        <p:spPr>
          <a:xfrm rot="18149994">
            <a:off x="765808" y="2511947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60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376808" y="3771995"/>
            <a:ext cx="822960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Authorized editors can submit the new </a:t>
            </a:r>
            <a:r>
              <a:rPr lang="en-US" sz="2400" dirty="0" smtClean="0">
                <a:latin typeface="+mn-lt"/>
              </a:rPr>
              <a:t>content for </a:t>
            </a:r>
            <a:r>
              <a:rPr lang="en-US" sz="2400" dirty="0" smtClean="0">
                <a:latin typeface="+mn-lt"/>
              </a:rPr>
              <a:t>publication. A notification is automatically sent to the webmasters.</a:t>
            </a:r>
            <a:endParaRPr lang="en-US" sz="2400" dirty="0">
              <a:latin typeface="+mn-lt"/>
            </a:endParaRPr>
          </a:p>
        </p:txBody>
      </p:sp>
      <p:sp>
        <p:nvSpPr>
          <p:cNvPr id="6" name="Up Arrow 5"/>
          <p:cNvSpPr/>
          <p:nvPr/>
        </p:nvSpPr>
        <p:spPr>
          <a:xfrm rot="2897592">
            <a:off x="7735563" y="2653881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2" y="14486"/>
            <a:ext cx="9144000" cy="325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" y="-99392"/>
            <a:ext cx="9144000" cy="34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457200" y="3573016"/>
            <a:ext cx="822960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WARNING FOR WEBMASTERS!!!</a:t>
            </a:r>
          </a:p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Publishing a working copy </a:t>
            </a:r>
            <a:r>
              <a:rPr lang="en-US" sz="2400" dirty="0" smtClean="0">
                <a:latin typeface="+mn-lt"/>
              </a:rPr>
              <a:t>will create a new visible page instead of merging the changes into the published page.</a:t>
            </a:r>
          </a:p>
        </p:txBody>
      </p:sp>
      <p:sp>
        <p:nvSpPr>
          <p:cNvPr id="5" name="Oval 4"/>
          <p:cNvSpPr/>
          <p:nvPr/>
        </p:nvSpPr>
        <p:spPr>
          <a:xfrm>
            <a:off x="7812360" y="2060848"/>
            <a:ext cx="1331640" cy="1368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public see?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57200" y="1212404"/>
            <a:ext cx="822960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dirty="0" smtClean="0">
              <a:solidFill>
                <a:srgbClr val="979F07"/>
              </a:solidFill>
              <a:latin typeface="+mn-lt"/>
            </a:endParaRPr>
          </a:p>
          <a:p>
            <a:pPr marL="0" indent="0" algn="ctr">
              <a:buFont typeface="Arial" pitchFamily="34" charset="0"/>
              <a:buNone/>
            </a:pPr>
            <a:endParaRPr lang="en-US" dirty="0">
              <a:solidFill>
                <a:srgbClr val="979F07"/>
              </a:solidFill>
              <a:latin typeface="+mn-lt"/>
            </a:endParaRPr>
          </a:p>
          <a:p>
            <a:pPr marL="0" indent="0" algn="ctr">
              <a:buFont typeface="Arial" pitchFamily="34" charset="0"/>
              <a:buNone/>
            </a:pPr>
            <a:endParaRPr lang="en-US" dirty="0" smtClean="0">
              <a:solidFill>
                <a:srgbClr val="979F07"/>
              </a:solidFill>
              <a:latin typeface="+mn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979F07"/>
                </a:solidFill>
                <a:latin typeface="+mn-lt"/>
              </a:rPr>
              <a:t>Content previously published </a:t>
            </a:r>
            <a:br>
              <a:rPr lang="en-US" dirty="0" smtClean="0">
                <a:solidFill>
                  <a:srgbClr val="979F07"/>
                </a:solidFill>
                <a:latin typeface="+mn-lt"/>
              </a:rPr>
            </a:br>
            <a:r>
              <a:rPr lang="en-US" dirty="0" smtClean="0">
                <a:solidFill>
                  <a:srgbClr val="979F07"/>
                </a:solidFill>
                <a:latin typeface="+mn-lt"/>
              </a:rPr>
              <a:t>externally by the webmaster.</a:t>
            </a:r>
            <a:endParaRPr lang="en-US" dirty="0">
              <a:solidFill>
                <a:srgbClr val="979F0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9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New design</a:t>
            </a:r>
          </a:p>
          <a:p>
            <a:r>
              <a:rPr lang="en-US" dirty="0" smtClean="0"/>
              <a:t>A public website totally separated from ALBA staff intranet website and internal applications.</a:t>
            </a:r>
          </a:p>
          <a:p>
            <a:r>
              <a:rPr lang="en-US" dirty="0"/>
              <a:t>New content management workflow</a:t>
            </a:r>
          </a:p>
          <a:p>
            <a:r>
              <a:rPr lang="en-US" dirty="0" smtClean="0"/>
              <a:t>Multilingual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public see?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04" y="0"/>
            <a:ext cx="9216903" cy="2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23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496" y="3173098"/>
            <a:ext cx="684076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3573016"/>
            <a:ext cx="822960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Webmasters:</a:t>
            </a:r>
          </a:p>
          <a:p>
            <a:r>
              <a:rPr lang="en-US" sz="2400" dirty="0" smtClean="0">
                <a:latin typeface="+mn-lt"/>
              </a:rPr>
              <a:t>Receive a submission notification by email </a:t>
            </a:r>
          </a:p>
          <a:p>
            <a:r>
              <a:rPr lang="en-US" sz="2400" dirty="0" smtClean="0">
                <a:latin typeface="+mn-lt"/>
              </a:rPr>
              <a:t>Review the content and format</a:t>
            </a:r>
          </a:p>
          <a:p>
            <a:r>
              <a:rPr lang="en-US" sz="2400" dirty="0" smtClean="0">
                <a:latin typeface="+mn-lt"/>
              </a:rPr>
              <a:t>Actions / </a:t>
            </a:r>
            <a:r>
              <a:rPr lang="en-US" sz="2400" b="1" dirty="0" smtClean="0">
                <a:solidFill>
                  <a:srgbClr val="979F07"/>
                </a:solidFill>
                <a:latin typeface="+mn-lt"/>
              </a:rPr>
              <a:t>CHECK IN </a:t>
            </a:r>
            <a:r>
              <a:rPr lang="en-US" sz="2400" dirty="0" smtClean="0">
                <a:latin typeface="+mn-lt"/>
              </a:rPr>
              <a:t>to publish the modifications</a:t>
            </a:r>
          </a:p>
          <a:p>
            <a:r>
              <a:rPr lang="en-US" sz="2400" dirty="0" smtClean="0">
                <a:latin typeface="+mn-lt"/>
              </a:rPr>
              <a:t>Actions/  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CANCEL CHECK OUT </a:t>
            </a:r>
            <a:r>
              <a:rPr lang="en-US" sz="2400" dirty="0" smtClean="0">
                <a:latin typeface="+mn-lt"/>
              </a:rPr>
              <a:t>to reject the proposed changes.</a:t>
            </a:r>
          </a:p>
        </p:txBody>
      </p:sp>
      <p:sp>
        <p:nvSpPr>
          <p:cNvPr id="9" name="Up Arrow 8"/>
          <p:cNvSpPr/>
          <p:nvPr/>
        </p:nvSpPr>
        <p:spPr>
          <a:xfrm rot="18149994">
            <a:off x="7855151" y="3067115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8149994">
            <a:off x="7874251" y="3518610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 rot="18149994">
            <a:off x="693798" y="2431118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2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" y="0"/>
            <a:ext cx="9086065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644008" y="1988840"/>
            <a:ext cx="2160240" cy="50405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5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6607" cy="753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Arrow 7"/>
          <p:cNvSpPr/>
          <p:nvPr/>
        </p:nvSpPr>
        <p:spPr>
          <a:xfrm rot="18149994">
            <a:off x="7556888" y="990958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04" y="1124744"/>
            <a:ext cx="4577500" cy="3384376"/>
          </a:xfrm>
          <a:gradFill>
            <a:gsLst>
              <a:gs pos="0">
                <a:schemeClr val="bg1">
                  <a:alpha val="38000"/>
                </a:schemeClr>
              </a:gs>
              <a:gs pos="46000">
                <a:schemeClr val="bg1">
                  <a:alpha val="82000"/>
                </a:schemeClr>
              </a:gs>
              <a:gs pos="100000">
                <a:schemeClr val="bg1"/>
              </a:gs>
            </a:gsLst>
            <a:lin ang="16200000" scaled="0"/>
          </a:gradFill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to Publish</a:t>
            </a:r>
            <a:br>
              <a:rPr lang="en-US" dirty="0" smtClean="0"/>
            </a:br>
            <a:r>
              <a:rPr lang="en-US" dirty="0" smtClean="0"/>
              <a:t>Events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9136878" cy="455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 an Event?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The three types of events differentiated by the folder they are in: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ALBA Public Events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 smtClean="0">
                <a:hlinkClick r:id="rId2"/>
              </a:rPr>
              <a:t>www.albasynchrotron/en/media/events/</a:t>
            </a:r>
            <a:r>
              <a:rPr lang="en-US" sz="1600" b="1" dirty="0" smtClean="0">
                <a:solidFill>
                  <a:schemeClr val="accent6"/>
                </a:solidFill>
                <a:hlinkClick r:id="rId2"/>
              </a:rPr>
              <a:t>alba-public-events</a:t>
            </a:r>
            <a:r>
              <a:rPr lang="en-US" sz="1600" dirty="0" smtClean="0">
                <a:hlinkClick r:id="rId2"/>
              </a:rPr>
              <a:t>/folder_contents</a:t>
            </a:r>
            <a:endParaRPr lang="en-US" sz="1600" dirty="0" smtClean="0"/>
          </a:p>
          <a:p>
            <a:endParaRPr lang="en-US" sz="2000" dirty="0" smtClean="0"/>
          </a:p>
          <a:p>
            <a:r>
              <a:rPr lang="en-US" sz="2000" dirty="0" smtClean="0"/>
              <a:t>ALBA Staff</a:t>
            </a:r>
            <a:br>
              <a:rPr lang="en-US" sz="2000" dirty="0" smtClean="0"/>
            </a:br>
            <a:r>
              <a:rPr lang="en-US" sz="1800" dirty="0" smtClean="0">
                <a:hlinkClick r:id="rId3"/>
              </a:rPr>
              <a:t>www.albasynchrotron/en/media/events/</a:t>
            </a:r>
            <a:r>
              <a:rPr lang="en-US" sz="1800" b="1" dirty="0" smtClean="0">
                <a:hlinkClick r:id="rId3"/>
              </a:rPr>
              <a:t>alba-staff</a:t>
            </a:r>
            <a:r>
              <a:rPr lang="en-US" sz="1800" dirty="0" smtClean="0">
                <a:hlinkClick r:id="rId3"/>
              </a:rPr>
              <a:t>/folder_contents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External Events</a:t>
            </a:r>
            <a:br>
              <a:rPr lang="en-US" sz="2000" dirty="0" smtClean="0"/>
            </a:br>
            <a:r>
              <a:rPr lang="en-US" sz="1800" dirty="0" smtClean="0">
                <a:hlinkClick r:id="rId4"/>
              </a:rPr>
              <a:t>www.albasynchrotron/en/media/events/</a:t>
            </a:r>
            <a:r>
              <a:rPr lang="en-US" sz="1800" b="1" dirty="0" smtClean="0">
                <a:hlinkClick r:id="rId4"/>
              </a:rPr>
              <a:t>external-events</a:t>
            </a:r>
            <a:r>
              <a:rPr lang="en-US" sz="1800" dirty="0" smtClean="0">
                <a:hlinkClick r:id="rId4"/>
              </a:rPr>
              <a:t>/folder_contents</a:t>
            </a:r>
            <a:endParaRPr lang="en-US" sz="18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46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42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p Arrow 3"/>
          <p:cNvSpPr/>
          <p:nvPr/>
        </p:nvSpPr>
        <p:spPr>
          <a:xfrm rot="18149994">
            <a:off x="8077725" y="2292452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" y="78760"/>
            <a:ext cx="9144000" cy="587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/>
        </p:nvSpPr>
        <p:spPr>
          <a:xfrm>
            <a:off x="2915816" y="836613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2915816" y="1470522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2915816" y="2204864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2915816" y="2725988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2915816" y="4005064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056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>
            <a:off x="1691680" y="3578764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2191363" y="3884556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2699792" y="4179597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3131840" y="4581128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3165421" y="5307127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0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470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p Arrow 3"/>
          <p:cNvSpPr/>
          <p:nvPr/>
        </p:nvSpPr>
        <p:spPr>
          <a:xfrm rot="18149994">
            <a:off x="8629714" y="2575134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4581128"/>
            <a:ext cx="8229600" cy="216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Submit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41511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</a:t>
            </a:r>
            <a:endParaRPr lang="en-US" dirty="0"/>
          </a:p>
        </p:txBody>
      </p:sp>
      <p:pic>
        <p:nvPicPr>
          <p:cNvPr id="1026" name="Picture 2" descr="par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7969"/>
            <a:ext cx="635227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9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451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p Arrow 3"/>
          <p:cNvSpPr/>
          <p:nvPr/>
        </p:nvSpPr>
        <p:spPr>
          <a:xfrm rot="18149994">
            <a:off x="8629716" y="2215095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4581128"/>
            <a:ext cx="8229600" cy="216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Publish externally</a:t>
            </a:r>
          </a:p>
        </p:txBody>
      </p:sp>
    </p:spTree>
    <p:extLst>
      <p:ext uri="{BB962C8B-B14F-4D97-AF65-F5344CB8AC3E}">
        <p14:creationId xmlns:p14="http://schemas.microsoft.com/office/powerpoint/2010/main" val="23865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052736"/>
            <a:ext cx="9036496" cy="466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148064" y="2348880"/>
            <a:ext cx="1512168" cy="79208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34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4"/>
          <p:cNvSpPr/>
          <p:nvPr/>
        </p:nvSpPr>
        <p:spPr>
          <a:xfrm rot="18149994">
            <a:off x="6958494" y="2276870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4581128"/>
            <a:ext cx="8229600" cy="216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Create the Catalan translation</a:t>
            </a:r>
          </a:p>
        </p:txBody>
      </p:sp>
    </p:spTree>
    <p:extLst>
      <p:ext uri="{BB962C8B-B14F-4D97-AF65-F5344CB8AC3E}">
        <p14:creationId xmlns:p14="http://schemas.microsoft.com/office/powerpoint/2010/main" val="21550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34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4"/>
          <p:cNvSpPr/>
          <p:nvPr/>
        </p:nvSpPr>
        <p:spPr>
          <a:xfrm rot="18149994">
            <a:off x="6958494" y="2276870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4581128"/>
            <a:ext cx="8229600" cy="216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Create the Catalan translation</a:t>
            </a:r>
          </a:p>
        </p:txBody>
      </p:sp>
    </p:spTree>
    <p:extLst>
      <p:ext uri="{BB962C8B-B14F-4D97-AF65-F5344CB8AC3E}">
        <p14:creationId xmlns:p14="http://schemas.microsoft.com/office/powerpoint/2010/main" val="12817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67" y="24206"/>
            <a:ext cx="5136406" cy="645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>
            <a:off x="7048432" y="1916832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7020273" y="2780928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6" name="Left Arrow 5"/>
          <p:cNvSpPr/>
          <p:nvPr/>
        </p:nvSpPr>
        <p:spPr>
          <a:xfrm>
            <a:off x="7020273" y="4497216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7020273" y="4869160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7020091" y="5283680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7020273" y="332656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7020273" y="840942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048432" y="1268760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>
            <a:off x="7020273" y="1556792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Left Arrow 15"/>
          <p:cNvSpPr/>
          <p:nvPr/>
        </p:nvSpPr>
        <p:spPr>
          <a:xfrm>
            <a:off x="7020091" y="5558178"/>
            <a:ext cx="432048" cy="576064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34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4"/>
          <p:cNvSpPr/>
          <p:nvPr/>
        </p:nvSpPr>
        <p:spPr>
          <a:xfrm rot="18149994">
            <a:off x="6958494" y="2276870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4581128"/>
            <a:ext cx="8229600" cy="216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DIN 10" pitchFamily="2" charset="2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+mn-lt"/>
              </a:rPr>
              <a:t>Create the Spanish translation and repeat...</a:t>
            </a:r>
          </a:p>
        </p:txBody>
      </p:sp>
    </p:spTree>
    <p:extLst>
      <p:ext uri="{BB962C8B-B14F-4D97-AF65-F5344CB8AC3E}">
        <p14:creationId xmlns:p14="http://schemas.microsoft.com/office/powerpoint/2010/main" val="16502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5288" y="2852936"/>
            <a:ext cx="3780928" cy="630942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4860031" y="2739878"/>
            <a:ext cx="4032449" cy="2098323"/>
          </a:xfrm>
          <a:prstGeom prst="ellipse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381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9308" y="1600048"/>
            <a:ext cx="4060350" cy="3056168"/>
          </a:xfrm>
          <a:custGeom>
            <a:avLst/>
            <a:gdLst>
              <a:gd name="connsiteX0" fmla="*/ 60474 w 4040889"/>
              <a:gd name="connsiteY0" fmla="*/ 2225114 h 2779060"/>
              <a:gd name="connsiteX1" fmla="*/ 136674 w 4040889"/>
              <a:gd name="connsiteY1" fmla="*/ 1591701 h 2779060"/>
              <a:gd name="connsiteX2" fmla="*/ 1341587 w 4040889"/>
              <a:gd name="connsiteY2" fmla="*/ 596339 h 2779060"/>
              <a:gd name="connsiteX3" fmla="*/ 3132287 w 4040889"/>
              <a:gd name="connsiteY3" fmla="*/ 10551 h 2779060"/>
              <a:gd name="connsiteX4" fmla="*/ 3927624 w 4040889"/>
              <a:gd name="connsiteY4" fmla="*/ 1082114 h 2779060"/>
              <a:gd name="connsiteX5" fmla="*/ 3651399 w 4040889"/>
              <a:gd name="connsiteY5" fmla="*/ 2610876 h 2779060"/>
              <a:gd name="connsiteX6" fmla="*/ 431949 w 4040889"/>
              <a:gd name="connsiteY6" fmla="*/ 2696601 h 2779060"/>
              <a:gd name="connsiteX7" fmla="*/ 60474 w 4040889"/>
              <a:gd name="connsiteY7" fmla="*/ 2225114 h 2779060"/>
              <a:gd name="connsiteX0" fmla="*/ 13936 w 4194376"/>
              <a:gd name="connsiteY0" fmla="*/ 2348939 h 2771851"/>
              <a:gd name="connsiteX1" fmla="*/ 290161 w 4194376"/>
              <a:gd name="connsiteY1" fmla="*/ 1591701 h 2771851"/>
              <a:gd name="connsiteX2" fmla="*/ 1495074 w 4194376"/>
              <a:gd name="connsiteY2" fmla="*/ 596339 h 2771851"/>
              <a:gd name="connsiteX3" fmla="*/ 3285774 w 4194376"/>
              <a:gd name="connsiteY3" fmla="*/ 10551 h 2771851"/>
              <a:gd name="connsiteX4" fmla="*/ 4081111 w 4194376"/>
              <a:gd name="connsiteY4" fmla="*/ 1082114 h 2771851"/>
              <a:gd name="connsiteX5" fmla="*/ 3804886 w 4194376"/>
              <a:gd name="connsiteY5" fmla="*/ 2610876 h 2771851"/>
              <a:gd name="connsiteX6" fmla="*/ 585436 w 4194376"/>
              <a:gd name="connsiteY6" fmla="*/ 2696601 h 2771851"/>
              <a:gd name="connsiteX7" fmla="*/ 13936 w 4194376"/>
              <a:gd name="connsiteY7" fmla="*/ 2348939 h 2771851"/>
              <a:gd name="connsiteX0" fmla="*/ 44821 w 4225261"/>
              <a:gd name="connsiteY0" fmla="*/ 2348939 h 2888369"/>
              <a:gd name="connsiteX1" fmla="*/ 321046 w 4225261"/>
              <a:gd name="connsiteY1" fmla="*/ 1591701 h 2888369"/>
              <a:gd name="connsiteX2" fmla="*/ 1525959 w 4225261"/>
              <a:gd name="connsiteY2" fmla="*/ 596339 h 2888369"/>
              <a:gd name="connsiteX3" fmla="*/ 3316659 w 4225261"/>
              <a:gd name="connsiteY3" fmla="*/ 10551 h 2888369"/>
              <a:gd name="connsiteX4" fmla="*/ 4111996 w 4225261"/>
              <a:gd name="connsiteY4" fmla="*/ 1082114 h 2888369"/>
              <a:gd name="connsiteX5" fmla="*/ 3835771 w 4225261"/>
              <a:gd name="connsiteY5" fmla="*/ 2610876 h 2888369"/>
              <a:gd name="connsiteX6" fmla="*/ 1078284 w 4225261"/>
              <a:gd name="connsiteY6" fmla="*/ 2872813 h 2888369"/>
              <a:gd name="connsiteX7" fmla="*/ 44821 w 4225261"/>
              <a:gd name="connsiteY7" fmla="*/ 2348939 h 2888369"/>
              <a:gd name="connsiteX0" fmla="*/ 42833 w 4223273"/>
              <a:gd name="connsiteY0" fmla="*/ 2348939 h 2888369"/>
              <a:gd name="connsiteX1" fmla="*/ 319058 w 4223273"/>
              <a:gd name="connsiteY1" fmla="*/ 1591701 h 2888369"/>
              <a:gd name="connsiteX2" fmla="*/ 1523971 w 4223273"/>
              <a:gd name="connsiteY2" fmla="*/ 596339 h 2888369"/>
              <a:gd name="connsiteX3" fmla="*/ 3314671 w 4223273"/>
              <a:gd name="connsiteY3" fmla="*/ 10551 h 2888369"/>
              <a:gd name="connsiteX4" fmla="*/ 4110008 w 4223273"/>
              <a:gd name="connsiteY4" fmla="*/ 1082114 h 2888369"/>
              <a:gd name="connsiteX5" fmla="*/ 3833783 w 4223273"/>
              <a:gd name="connsiteY5" fmla="*/ 2610876 h 2888369"/>
              <a:gd name="connsiteX6" fmla="*/ 1076296 w 4223273"/>
              <a:gd name="connsiteY6" fmla="*/ 2872813 h 2888369"/>
              <a:gd name="connsiteX7" fmla="*/ 42833 w 4223273"/>
              <a:gd name="connsiteY7" fmla="*/ 2348939 h 2888369"/>
              <a:gd name="connsiteX0" fmla="*/ 61579 w 4132481"/>
              <a:gd name="connsiteY0" fmla="*/ 2306077 h 2891282"/>
              <a:gd name="connsiteX1" fmla="*/ 228266 w 4132481"/>
              <a:gd name="connsiteY1" fmla="*/ 1591701 h 2891282"/>
              <a:gd name="connsiteX2" fmla="*/ 1433179 w 4132481"/>
              <a:gd name="connsiteY2" fmla="*/ 596339 h 2891282"/>
              <a:gd name="connsiteX3" fmla="*/ 3223879 w 4132481"/>
              <a:gd name="connsiteY3" fmla="*/ 10551 h 2891282"/>
              <a:gd name="connsiteX4" fmla="*/ 4019216 w 4132481"/>
              <a:gd name="connsiteY4" fmla="*/ 1082114 h 2891282"/>
              <a:gd name="connsiteX5" fmla="*/ 3742991 w 4132481"/>
              <a:gd name="connsiteY5" fmla="*/ 2610876 h 2891282"/>
              <a:gd name="connsiteX6" fmla="*/ 985504 w 4132481"/>
              <a:gd name="connsiteY6" fmla="*/ 2872813 h 2891282"/>
              <a:gd name="connsiteX7" fmla="*/ 61579 w 4132481"/>
              <a:gd name="connsiteY7" fmla="*/ 2306077 h 2891282"/>
              <a:gd name="connsiteX0" fmla="*/ 36188 w 4107090"/>
              <a:gd name="connsiteY0" fmla="*/ 2306077 h 2891282"/>
              <a:gd name="connsiteX1" fmla="*/ 202875 w 4107090"/>
              <a:gd name="connsiteY1" fmla="*/ 1591701 h 2891282"/>
              <a:gd name="connsiteX2" fmla="*/ 1407788 w 4107090"/>
              <a:gd name="connsiteY2" fmla="*/ 596339 h 2891282"/>
              <a:gd name="connsiteX3" fmla="*/ 3198488 w 4107090"/>
              <a:gd name="connsiteY3" fmla="*/ 10551 h 2891282"/>
              <a:gd name="connsiteX4" fmla="*/ 3993825 w 4107090"/>
              <a:gd name="connsiteY4" fmla="*/ 1082114 h 2891282"/>
              <a:gd name="connsiteX5" fmla="*/ 3717600 w 4107090"/>
              <a:gd name="connsiteY5" fmla="*/ 2610876 h 2891282"/>
              <a:gd name="connsiteX6" fmla="*/ 960113 w 4107090"/>
              <a:gd name="connsiteY6" fmla="*/ 2872813 h 2891282"/>
              <a:gd name="connsiteX7" fmla="*/ 36188 w 4107090"/>
              <a:gd name="connsiteY7" fmla="*/ 2306077 h 2891282"/>
              <a:gd name="connsiteX0" fmla="*/ 34224 w 4105126"/>
              <a:gd name="connsiteY0" fmla="*/ 2312223 h 2897428"/>
              <a:gd name="connsiteX1" fmla="*/ 200911 w 4105126"/>
              <a:gd name="connsiteY1" fmla="*/ 1597847 h 2897428"/>
              <a:gd name="connsiteX2" fmla="*/ 1353436 w 4105126"/>
              <a:gd name="connsiteY2" fmla="*/ 516760 h 2897428"/>
              <a:gd name="connsiteX3" fmla="*/ 3196524 w 4105126"/>
              <a:gd name="connsiteY3" fmla="*/ 16697 h 2897428"/>
              <a:gd name="connsiteX4" fmla="*/ 3991861 w 4105126"/>
              <a:gd name="connsiteY4" fmla="*/ 1088260 h 2897428"/>
              <a:gd name="connsiteX5" fmla="*/ 3715636 w 4105126"/>
              <a:gd name="connsiteY5" fmla="*/ 2617022 h 2897428"/>
              <a:gd name="connsiteX6" fmla="*/ 958149 w 4105126"/>
              <a:gd name="connsiteY6" fmla="*/ 2878959 h 2897428"/>
              <a:gd name="connsiteX7" fmla="*/ 34224 w 4105126"/>
              <a:gd name="connsiteY7" fmla="*/ 2312223 h 2897428"/>
              <a:gd name="connsiteX0" fmla="*/ 34224 w 4126300"/>
              <a:gd name="connsiteY0" fmla="*/ 2311347 h 2896552"/>
              <a:gd name="connsiteX1" fmla="*/ 200911 w 4126300"/>
              <a:gd name="connsiteY1" fmla="*/ 1596971 h 2896552"/>
              <a:gd name="connsiteX2" fmla="*/ 1353436 w 4126300"/>
              <a:gd name="connsiteY2" fmla="*/ 515884 h 2896552"/>
              <a:gd name="connsiteX3" fmla="*/ 3196524 w 4126300"/>
              <a:gd name="connsiteY3" fmla="*/ 15821 h 2896552"/>
              <a:gd name="connsiteX4" fmla="*/ 4029961 w 4126300"/>
              <a:gd name="connsiteY4" fmla="*/ 1068334 h 2896552"/>
              <a:gd name="connsiteX5" fmla="*/ 3715636 w 4126300"/>
              <a:gd name="connsiteY5" fmla="*/ 2616146 h 2896552"/>
              <a:gd name="connsiteX6" fmla="*/ 958149 w 4126300"/>
              <a:gd name="connsiteY6" fmla="*/ 2878083 h 2896552"/>
              <a:gd name="connsiteX7" fmla="*/ 34224 w 4126300"/>
              <a:gd name="connsiteY7" fmla="*/ 2311347 h 2896552"/>
              <a:gd name="connsiteX0" fmla="*/ 34224 w 4121106"/>
              <a:gd name="connsiteY0" fmla="*/ 2404029 h 2989234"/>
              <a:gd name="connsiteX1" fmla="*/ 200911 w 4121106"/>
              <a:gd name="connsiteY1" fmla="*/ 1689653 h 2989234"/>
              <a:gd name="connsiteX2" fmla="*/ 1353436 w 4121106"/>
              <a:gd name="connsiteY2" fmla="*/ 608566 h 2989234"/>
              <a:gd name="connsiteX3" fmla="*/ 3272724 w 4121106"/>
              <a:gd name="connsiteY3" fmla="*/ 13253 h 2989234"/>
              <a:gd name="connsiteX4" fmla="*/ 4029961 w 4121106"/>
              <a:gd name="connsiteY4" fmla="*/ 1161016 h 2989234"/>
              <a:gd name="connsiteX5" fmla="*/ 3715636 w 4121106"/>
              <a:gd name="connsiteY5" fmla="*/ 2708828 h 2989234"/>
              <a:gd name="connsiteX6" fmla="*/ 958149 w 4121106"/>
              <a:gd name="connsiteY6" fmla="*/ 2970765 h 2989234"/>
              <a:gd name="connsiteX7" fmla="*/ 34224 w 4121106"/>
              <a:gd name="connsiteY7" fmla="*/ 2404029 h 2989234"/>
              <a:gd name="connsiteX0" fmla="*/ 29705 w 4116587"/>
              <a:gd name="connsiteY0" fmla="*/ 2408337 h 2993542"/>
              <a:gd name="connsiteX1" fmla="*/ 196392 w 4116587"/>
              <a:gd name="connsiteY1" fmla="*/ 1693961 h 2993542"/>
              <a:gd name="connsiteX2" fmla="*/ 1215567 w 4116587"/>
              <a:gd name="connsiteY2" fmla="*/ 555724 h 2993542"/>
              <a:gd name="connsiteX3" fmla="*/ 3268205 w 4116587"/>
              <a:gd name="connsiteY3" fmla="*/ 17561 h 2993542"/>
              <a:gd name="connsiteX4" fmla="*/ 4025442 w 4116587"/>
              <a:gd name="connsiteY4" fmla="*/ 1165324 h 2993542"/>
              <a:gd name="connsiteX5" fmla="*/ 3711117 w 4116587"/>
              <a:gd name="connsiteY5" fmla="*/ 2713136 h 2993542"/>
              <a:gd name="connsiteX6" fmla="*/ 953630 w 4116587"/>
              <a:gd name="connsiteY6" fmla="*/ 2975073 h 2993542"/>
              <a:gd name="connsiteX7" fmla="*/ 29705 w 4116587"/>
              <a:gd name="connsiteY7" fmla="*/ 2408337 h 2993542"/>
              <a:gd name="connsiteX0" fmla="*/ 68096 w 4154978"/>
              <a:gd name="connsiteY0" fmla="*/ 2407311 h 2992516"/>
              <a:gd name="connsiteX1" fmla="*/ 201446 w 4154978"/>
              <a:gd name="connsiteY1" fmla="*/ 1516723 h 2992516"/>
              <a:gd name="connsiteX2" fmla="*/ 1253958 w 4154978"/>
              <a:gd name="connsiteY2" fmla="*/ 554698 h 2992516"/>
              <a:gd name="connsiteX3" fmla="*/ 3306596 w 4154978"/>
              <a:gd name="connsiteY3" fmla="*/ 16535 h 2992516"/>
              <a:gd name="connsiteX4" fmla="*/ 4063833 w 4154978"/>
              <a:gd name="connsiteY4" fmla="*/ 1164298 h 2992516"/>
              <a:gd name="connsiteX5" fmla="*/ 3749508 w 4154978"/>
              <a:gd name="connsiteY5" fmla="*/ 2712110 h 2992516"/>
              <a:gd name="connsiteX6" fmla="*/ 992021 w 4154978"/>
              <a:gd name="connsiteY6" fmla="*/ 2974047 h 2992516"/>
              <a:gd name="connsiteX7" fmla="*/ 68096 w 4154978"/>
              <a:gd name="connsiteY7" fmla="*/ 2407311 h 2992516"/>
              <a:gd name="connsiteX0" fmla="*/ 68096 w 4079616"/>
              <a:gd name="connsiteY0" fmla="*/ 2407311 h 3034451"/>
              <a:gd name="connsiteX1" fmla="*/ 201446 w 4079616"/>
              <a:gd name="connsiteY1" fmla="*/ 1516723 h 3034451"/>
              <a:gd name="connsiteX2" fmla="*/ 1253958 w 4079616"/>
              <a:gd name="connsiteY2" fmla="*/ 554698 h 3034451"/>
              <a:gd name="connsiteX3" fmla="*/ 3306596 w 4079616"/>
              <a:gd name="connsiteY3" fmla="*/ 16535 h 3034451"/>
              <a:gd name="connsiteX4" fmla="*/ 4063833 w 4079616"/>
              <a:gd name="connsiteY4" fmla="*/ 1164298 h 3034451"/>
              <a:gd name="connsiteX5" fmla="*/ 3535196 w 4079616"/>
              <a:gd name="connsiteY5" fmla="*/ 2835935 h 3034451"/>
              <a:gd name="connsiteX6" fmla="*/ 992021 w 4079616"/>
              <a:gd name="connsiteY6" fmla="*/ 2974047 h 3034451"/>
              <a:gd name="connsiteX7" fmla="*/ 68096 w 4079616"/>
              <a:gd name="connsiteY7" fmla="*/ 2407311 h 3034451"/>
              <a:gd name="connsiteX0" fmla="*/ 34366 w 4045886"/>
              <a:gd name="connsiteY0" fmla="*/ 2407311 h 3034451"/>
              <a:gd name="connsiteX1" fmla="*/ 167716 w 4045886"/>
              <a:gd name="connsiteY1" fmla="*/ 1516723 h 3034451"/>
              <a:gd name="connsiteX2" fmla="*/ 1220228 w 4045886"/>
              <a:gd name="connsiteY2" fmla="*/ 554698 h 3034451"/>
              <a:gd name="connsiteX3" fmla="*/ 3272866 w 4045886"/>
              <a:gd name="connsiteY3" fmla="*/ 16535 h 3034451"/>
              <a:gd name="connsiteX4" fmla="*/ 4030103 w 4045886"/>
              <a:gd name="connsiteY4" fmla="*/ 1164298 h 3034451"/>
              <a:gd name="connsiteX5" fmla="*/ 3501466 w 4045886"/>
              <a:gd name="connsiteY5" fmla="*/ 2835935 h 3034451"/>
              <a:gd name="connsiteX6" fmla="*/ 958291 w 4045886"/>
              <a:gd name="connsiteY6" fmla="*/ 2974047 h 3034451"/>
              <a:gd name="connsiteX7" fmla="*/ 34366 w 4045886"/>
              <a:gd name="connsiteY7" fmla="*/ 2407311 h 3034451"/>
              <a:gd name="connsiteX0" fmla="*/ 48830 w 4060350"/>
              <a:gd name="connsiteY0" fmla="*/ 2429028 h 3056168"/>
              <a:gd name="connsiteX1" fmla="*/ 182180 w 4060350"/>
              <a:gd name="connsiteY1" fmla="*/ 1538440 h 3056168"/>
              <a:gd name="connsiteX2" fmla="*/ 1534730 w 4060350"/>
              <a:gd name="connsiteY2" fmla="*/ 390677 h 3056168"/>
              <a:gd name="connsiteX3" fmla="*/ 3287330 w 4060350"/>
              <a:gd name="connsiteY3" fmla="*/ 38252 h 3056168"/>
              <a:gd name="connsiteX4" fmla="*/ 4044567 w 4060350"/>
              <a:gd name="connsiteY4" fmla="*/ 1186015 h 3056168"/>
              <a:gd name="connsiteX5" fmla="*/ 3515930 w 4060350"/>
              <a:gd name="connsiteY5" fmla="*/ 2857652 h 3056168"/>
              <a:gd name="connsiteX6" fmla="*/ 972755 w 4060350"/>
              <a:gd name="connsiteY6" fmla="*/ 2995764 h 3056168"/>
              <a:gd name="connsiteX7" fmla="*/ 48830 w 4060350"/>
              <a:gd name="connsiteY7" fmla="*/ 2429028 h 305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0350" h="3056168">
                <a:moveTo>
                  <a:pt x="48830" y="2429028"/>
                </a:moveTo>
                <a:cubicBezTo>
                  <a:pt x="-6732" y="2209954"/>
                  <a:pt x="-65470" y="1878165"/>
                  <a:pt x="182180" y="1538440"/>
                </a:cubicBezTo>
                <a:cubicBezTo>
                  <a:pt x="429830" y="1198715"/>
                  <a:pt x="1017205" y="640708"/>
                  <a:pt x="1534730" y="390677"/>
                </a:cubicBezTo>
                <a:cubicBezTo>
                  <a:pt x="2052255" y="140646"/>
                  <a:pt x="2869024" y="-94304"/>
                  <a:pt x="3287330" y="38252"/>
                </a:cubicBezTo>
                <a:cubicBezTo>
                  <a:pt x="3705636" y="170808"/>
                  <a:pt x="4006467" y="716115"/>
                  <a:pt x="4044567" y="1186015"/>
                </a:cubicBezTo>
                <a:cubicBezTo>
                  <a:pt x="4082667" y="1655915"/>
                  <a:pt x="4098542" y="2588571"/>
                  <a:pt x="3515930" y="2857652"/>
                </a:cubicBezTo>
                <a:cubicBezTo>
                  <a:pt x="2933318" y="3126733"/>
                  <a:pt x="1550605" y="3067201"/>
                  <a:pt x="972755" y="2995764"/>
                </a:cubicBezTo>
                <a:cubicBezTo>
                  <a:pt x="394905" y="2924327"/>
                  <a:pt x="104392" y="2648102"/>
                  <a:pt x="48830" y="24290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17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149731"/>
            <a:ext cx="7056784" cy="830997"/>
          </a:xfrm>
        </p:spPr>
        <p:txBody>
          <a:bodyPr/>
          <a:lstStyle/>
          <a:p>
            <a:r>
              <a:rPr lang="en-US" sz="2400" dirty="0" smtClean="0"/>
              <a:t>New Content Management Workflow 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979F07"/>
                </a:solidFill>
              </a:rPr>
              <a:t>for Content Creation</a:t>
            </a:r>
            <a:endParaRPr lang="en-US" sz="2400" dirty="0">
              <a:solidFill>
                <a:srgbClr val="979F07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39552" y="3212976"/>
            <a:ext cx="1152128" cy="1152128"/>
          </a:xfrm>
          <a:prstGeom prst="ellipse">
            <a:avLst/>
          </a:prstGeom>
          <a:solidFill>
            <a:srgbClr val="979F07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Internal Draft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2843808" y="3212976"/>
            <a:ext cx="1152128" cy="115212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Pending Review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2843808" y="1844824"/>
            <a:ext cx="1152128" cy="115212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Private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5148064" y="3212976"/>
            <a:ext cx="1152128" cy="1152128"/>
          </a:xfrm>
          <a:prstGeom prst="ellipse">
            <a:avLst/>
          </a:prstGeom>
          <a:solidFill>
            <a:schemeClr val="accent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Internally Published</a:t>
            </a:r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7452320" y="3212976"/>
            <a:ext cx="1152128" cy="115212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Externally Visible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5" idx="6"/>
            <a:endCxn id="6" idx="2"/>
          </p:cNvCxnSpPr>
          <p:nvPr/>
        </p:nvCxnSpPr>
        <p:spPr>
          <a:xfrm>
            <a:off x="1691680" y="3789040"/>
            <a:ext cx="1152128" cy="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6"/>
            <a:endCxn id="8" idx="2"/>
          </p:cNvCxnSpPr>
          <p:nvPr/>
        </p:nvCxnSpPr>
        <p:spPr>
          <a:xfrm>
            <a:off x="3995936" y="3789040"/>
            <a:ext cx="1152128" cy="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6"/>
            <a:endCxn id="9" idx="2"/>
          </p:cNvCxnSpPr>
          <p:nvPr/>
        </p:nvCxnSpPr>
        <p:spPr>
          <a:xfrm>
            <a:off x="6300192" y="3789040"/>
            <a:ext cx="1152128" cy="0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6" idx="7"/>
            <a:endCxn id="9" idx="1"/>
          </p:cNvCxnSpPr>
          <p:nvPr/>
        </p:nvCxnSpPr>
        <p:spPr>
          <a:xfrm rot="5400000" flipH="1" flipV="1">
            <a:off x="5724128" y="1484784"/>
            <a:ext cx="12700" cy="3793834"/>
          </a:xfrm>
          <a:prstGeom prst="curvedConnector3">
            <a:avLst>
              <a:gd name="adj1" fmla="val 3128543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5" idx="0"/>
            <a:endCxn id="7" idx="2"/>
          </p:cNvCxnSpPr>
          <p:nvPr/>
        </p:nvCxnSpPr>
        <p:spPr>
          <a:xfrm rot="5400000" flipH="1" flipV="1">
            <a:off x="1583668" y="1952836"/>
            <a:ext cx="792088" cy="1728192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97530" y="3527430"/>
            <a:ext cx="100226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Submit for </a:t>
            </a:r>
            <a:br>
              <a:rPr lang="en-US" sz="1400" dirty="0" smtClean="0">
                <a:solidFill>
                  <a:schemeClr val="accent6"/>
                </a:solidFill>
              </a:rPr>
            </a:br>
            <a:r>
              <a:rPr lang="en-US" sz="1400" dirty="0" smtClean="0">
                <a:solidFill>
                  <a:schemeClr val="accent6"/>
                </a:solidFill>
              </a:rPr>
              <a:t>publication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3648" y="2185119"/>
            <a:ext cx="1142492" cy="307777"/>
          </a:xfrm>
          <a:custGeom>
            <a:avLst/>
            <a:gdLst>
              <a:gd name="connsiteX0" fmla="*/ 0 w 1142492"/>
              <a:gd name="connsiteY0" fmla="*/ 0 h 307777"/>
              <a:gd name="connsiteX1" fmla="*/ 1142492 w 1142492"/>
              <a:gd name="connsiteY1" fmla="*/ 0 h 307777"/>
              <a:gd name="connsiteX2" fmla="*/ 1142492 w 1142492"/>
              <a:gd name="connsiteY2" fmla="*/ 307777 h 307777"/>
              <a:gd name="connsiteX3" fmla="*/ 0 w 1142492"/>
              <a:gd name="connsiteY3" fmla="*/ 307777 h 307777"/>
              <a:gd name="connsiteX4" fmla="*/ 0 w 1142492"/>
              <a:gd name="connsiteY4" fmla="*/ 0 h 307777"/>
              <a:gd name="connsiteX0" fmla="*/ 0 w 1142492"/>
              <a:gd name="connsiteY0" fmla="*/ 0 h 564952"/>
              <a:gd name="connsiteX1" fmla="*/ 1142492 w 1142492"/>
              <a:gd name="connsiteY1" fmla="*/ 0 h 564952"/>
              <a:gd name="connsiteX2" fmla="*/ 1142492 w 1142492"/>
              <a:gd name="connsiteY2" fmla="*/ 564952 h 564952"/>
              <a:gd name="connsiteX3" fmla="*/ 0 w 1142492"/>
              <a:gd name="connsiteY3" fmla="*/ 307777 h 564952"/>
              <a:gd name="connsiteX4" fmla="*/ 0 w 1142492"/>
              <a:gd name="connsiteY4" fmla="*/ 0 h 564952"/>
              <a:gd name="connsiteX0" fmla="*/ 0 w 1142492"/>
              <a:gd name="connsiteY0" fmla="*/ 0 h 307777"/>
              <a:gd name="connsiteX1" fmla="*/ 1142492 w 1142492"/>
              <a:gd name="connsiteY1" fmla="*/ 0 h 307777"/>
              <a:gd name="connsiteX2" fmla="*/ 1142492 w 1142492"/>
              <a:gd name="connsiteY2" fmla="*/ 307777 h 307777"/>
              <a:gd name="connsiteX3" fmla="*/ 0 w 1142492"/>
              <a:gd name="connsiteY3" fmla="*/ 307777 h 307777"/>
              <a:gd name="connsiteX4" fmla="*/ 0 w 1142492"/>
              <a:gd name="connsiteY4" fmla="*/ 0 h 307777"/>
              <a:gd name="connsiteX0" fmla="*/ 0 w 1142492"/>
              <a:gd name="connsiteY0" fmla="*/ 0 h 307777"/>
              <a:gd name="connsiteX1" fmla="*/ 1142492 w 1142492"/>
              <a:gd name="connsiteY1" fmla="*/ 0 h 307777"/>
              <a:gd name="connsiteX2" fmla="*/ 1142492 w 1142492"/>
              <a:gd name="connsiteY2" fmla="*/ 307777 h 307777"/>
              <a:gd name="connsiteX3" fmla="*/ 0 w 1142492"/>
              <a:gd name="connsiteY3" fmla="*/ 307777 h 307777"/>
              <a:gd name="connsiteX4" fmla="*/ 0 w 1142492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492" h="307777">
                <a:moveTo>
                  <a:pt x="0" y="0"/>
                </a:moveTo>
                <a:lnTo>
                  <a:pt x="1142492" y="0"/>
                </a:lnTo>
                <a:lnTo>
                  <a:pt x="1142492" y="307777"/>
                </a:lnTo>
                <a:cubicBezTo>
                  <a:pt x="523536" y="164902"/>
                  <a:pt x="380831" y="307777"/>
                  <a:pt x="0" y="307777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Make private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5936" y="3527430"/>
            <a:ext cx="87677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Publish</a:t>
            </a:r>
            <a:br>
              <a:rPr lang="en-US" sz="1400" dirty="0" smtClean="0">
                <a:solidFill>
                  <a:schemeClr val="accent5"/>
                </a:solidFill>
              </a:rPr>
            </a:br>
            <a:r>
              <a:rPr lang="en-US" sz="1400" dirty="0" smtClean="0">
                <a:solidFill>
                  <a:schemeClr val="accent5"/>
                </a:solidFill>
              </a:rPr>
              <a:t>internally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0192" y="3527430"/>
            <a:ext cx="90832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Publish</a:t>
            </a:r>
            <a:b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externally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3557" y="5050597"/>
            <a:ext cx="272542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EDITORS CAN CREATE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&amp; SUBMIT NEW CONTENTS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90242" y="5050598"/>
            <a:ext cx="23104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WEBMASTERS REVIEW</a:t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&amp; PUBLISH THEM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98211" y="2689175"/>
            <a:ext cx="147899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Publish externally</a:t>
            </a:r>
          </a:p>
        </p:txBody>
      </p:sp>
    </p:spTree>
    <p:extLst>
      <p:ext uri="{BB962C8B-B14F-4D97-AF65-F5344CB8AC3E}">
        <p14:creationId xmlns:p14="http://schemas.microsoft.com/office/powerpoint/2010/main" val="373658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/>
      <p:bldP spid="15" grpId="0"/>
      <p:bldP spid="17" grpId="0"/>
      <p:bldP spid="19" grpId="0"/>
      <p:bldP spid="27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149731"/>
            <a:ext cx="7056784" cy="830997"/>
          </a:xfrm>
        </p:spPr>
        <p:txBody>
          <a:bodyPr/>
          <a:lstStyle/>
          <a:p>
            <a:r>
              <a:rPr lang="en-US" sz="2400" dirty="0" smtClean="0"/>
              <a:t>New Content Management Workflow </a:t>
            </a:r>
            <a:br>
              <a:rPr lang="en-US" sz="2400" dirty="0" smtClean="0"/>
            </a:br>
            <a:r>
              <a:rPr lang="en-US" sz="2400" dirty="0" smtClean="0">
                <a:solidFill>
                  <a:schemeClr val="accent6"/>
                </a:solidFill>
              </a:rPr>
              <a:t>for Content Modification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71600" y="1446412"/>
            <a:ext cx="7200800" cy="182928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7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84305" y="1715058"/>
            <a:ext cx="1152128" cy="1152128"/>
          </a:xfrm>
          <a:prstGeom prst="ellipse">
            <a:avLst/>
          </a:prstGeom>
          <a:solidFill>
            <a:srgbClr val="979F07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Internal Draft</a:t>
            </a:r>
            <a:endParaRPr lang="en-US" sz="1600" dirty="0"/>
          </a:p>
        </p:txBody>
      </p:sp>
      <p:sp>
        <p:nvSpPr>
          <p:cNvPr id="19" name="Oval 18"/>
          <p:cNvSpPr/>
          <p:nvPr/>
        </p:nvSpPr>
        <p:spPr>
          <a:xfrm>
            <a:off x="6185926" y="1711967"/>
            <a:ext cx="1152128" cy="115212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Pending Review</a:t>
            </a:r>
            <a:endParaRPr lang="en-US" sz="1600" dirty="0"/>
          </a:p>
        </p:txBody>
      </p:sp>
      <p:cxnSp>
        <p:nvCxnSpPr>
          <p:cNvPr id="20" name="Straight Arrow Connector 19"/>
          <p:cNvCxnSpPr>
            <a:stCxn id="18" idx="6"/>
            <a:endCxn id="19" idx="2"/>
          </p:cNvCxnSpPr>
          <p:nvPr/>
        </p:nvCxnSpPr>
        <p:spPr>
          <a:xfrm flipV="1">
            <a:off x="2936433" y="2288031"/>
            <a:ext cx="3249493" cy="3091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08821" y="2029512"/>
            <a:ext cx="23153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Submit for publication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3950" y="2864095"/>
            <a:ext cx="13001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79F07"/>
                </a:solidFill>
              </a:rPr>
              <a:t>CHECK-OUT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60779" y="4293096"/>
            <a:ext cx="7200800" cy="182928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381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73484" y="4797152"/>
            <a:ext cx="1152128" cy="115212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Externally Visible</a:t>
            </a:r>
          </a:p>
          <a:p>
            <a:pPr algn="ctr"/>
            <a:r>
              <a:rPr lang="en-US" sz="1600" dirty="0" smtClean="0"/>
              <a:t>v. 1</a:t>
            </a:r>
            <a:endParaRPr lang="en-US" sz="1600" dirty="0"/>
          </a:p>
        </p:txBody>
      </p:sp>
      <p:sp>
        <p:nvSpPr>
          <p:cNvPr id="31" name="Oval 30"/>
          <p:cNvSpPr/>
          <p:nvPr/>
        </p:nvSpPr>
        <p:spPr>
          <a:xfrm>
            <a:off x="6185926" y="4797152"/>
            <a:ext cx="1152128" cy="115212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Externally Visible</a:t>
            </a:r>
          </a:p>
          <a:p>
            <a:pPr algn="ctr"/>
            <a:r>
              <a:rPr lang="en-US" sz="1600" dirty="0" smtClean="0"/>
              <a:t>v. 2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5609533" y="4427820"/>
            <a:ext cx="10933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CHECK-IN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17505" y="3278747"/>
            <a:ext cx="52943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EDITORS CAN CREATE A WORKING COPY TO MODIFY 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74061" y="3933056"/>
            <a:ext cx="5844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WEBMASTERS REVIEW THE WORKING COPY AND PUBLISH IT</a:t>
            </a:r>
          </a:p>
        </p:txBody>
      </p:sp>
      <p:cxnSp>
        <p:nvCxnSpPr>
          <p:cNvPr id="38" name="Straight Arrow Connector 37"/>
          <p:cNvCxnSpPr>
            <a:stCxn id="19" idx="4"/>
            <a:endCxn id="31" idx="0"/>
          </p:cNvCxnSpPr>
          <p:nvPr/>
        </p:nvCxnSpPr>
        <p:spPr>
          <a:xfrm>
            <a:off x="6761990" y="2864095"/>
            <a:ext cx="0" cy="1933057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9" idx="0"/>
            <a:endCxn id="18" idx="4"/>
          </p:cNvCxnSpPr>
          <p:nvPr/>
        </p:nvCxnSpPr>
        <p:spPr>
          <a:xfrm flipV="1">
            <a:off x="2349548" y="2867186"/>
            <a:ext cx="10821" cy="1929966"/>
          </a:xfrm>
          <a:prstGeom prst="straightConnector1">
            <a:avLst/>
          </a:prstGeom>
          <a:ln w="25400">
            <a:solidFill>
              <a:srgbClr val="979F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03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6" grpId="0"/>
      <p:bldP spid="28" grpId="0" animBg="1"/>
      <p:bldP spid="31" grpId="0" animBg="1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Public </a:t>
            </a:r>
            <a:r>
              <a:rPr lang="en-US" sz="2400" dirty="0" err="1" smtClean="0"/>
              <a:t>webite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 no visible login area</a:t>
            </a:r>
          </a:p>
          <a:p>
            <a:r>
              <a:rPr lang="en-US" sz="2400" dirty="0" smtClean="0">
                <a:sym typeface="Wingdings"/>
                <a:hlinkClick r:id="rId2"/>
              </a:rPr>
              <a:t>www.albasynchrotron.es/caslogin</a:t>
            </a:r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Login using your user account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3140968"/>
            <a:ext cx="9526437" cy="323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72628" cy="330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 </a:t>
            </a: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C</a:t>
            </a:r>
            <a:r>
              <a:rPr lang="en-US" dirty="0" smtClean="0"/>
              <a:t>ontent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251520" y="4156781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 </a:t>
            </a: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C</a:t>
            </a:r>
            <a:r>
              <a:rPr lang="en-US" dirty="0" smtClean="0"/>
              <a:t>ontent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" y="0"/>
            <a:ext cx="9087785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/>
          <p:cNvSpPr/>
          <p:nvPr/>
        </p:nvSpPr>
        <p:spPr>
          <a:xfrm rot="18687248">
            <a:off x="7757239" y="2093988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" y="-900195"/>
            <a:ext cx="9135818" cy="775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p Arrow 3"/>
          <p:cNvSpPr/>
          <p:nvPr/>
        </p:nvSpPr>
        <p:spPr>
          <a:xfrm rot="14276285">
            <a:off x="189228" y="6175020"/>
            <a:ext cx="432048" cy="432048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ALBA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344</Words>
  <Application>Microsoft Office PowerPoint</Application>
  <PresentationFormat>On-screen Show (4:3)</PresentationFormat>
  <Paragraphs>101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ALBA Powerpoint</vt:lpstr>
      <vt:lpstr>TITLE</vt:lpstr>
      <vt:lpstr>Changes</vt:lpstr>
      <vt:lpstr>Groups</vt:lpstr>
      <vt:lpstr>New Content Management Workflow  for Content Creation</vt:lpstr>
      <vt:lpstr>New Content Management Workflow  for Content Modification</vt:lpstr>
      <vt:lpstr>How to Login</vt:lpstr>
      <vt:lpstr>How to Add New Content</vt:lpstr>
      <vt:lpstr>How to Add New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Modify Existing Content</vt:lpstr>
      <vt:lpstr>PowerPoint Presentation</vt:lpstr>
      <vt:lpstr>PowerPoint Presentation</vt:lpstr>
      <vt:lpstr>PowerPoint Presentation</vt:lpstr>
      <vt:lpstr>PowerPoint Presentation</vt:lpstr>
      <vt:lpstr>What can the public see?</vt:lpstr>
      <vt:lpstr>What can the public see?</vt:lpstr>
      <vt:lpstr>PowerPoint Presentation</vt:lpstr>
      <vt:lpstr>PowerPoint Presentation</vt:lpstr>
      <vt:lpstr>  How to Publish Events  </vt:lpstr>
      <vt:lpstr>CALENDAR</vt:lpstr>
      <vt:lpstr>How to Add an Event?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CELLS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Malysa Martin</dc:creator>
  <cp:lastModifiedBy>Malysa Martin</cp:lastModifiedBy>
  <cp:revision>41</cp:revision>
  <dcterms:created xsi:type="dcterms:W3CDTF">2014-06-04T10:57:15Z</dcterms:created>
  <dcterms:modified xsi:type="dcterms:W3CDTF">2014-06-16T07:52:30Z</dcterms:modified>
</cp:coreProperties>
</file>